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Lat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F66FF-AA4A-4E0E-93A2-7E6C7202BAB4}" type="datetimeFigureOut">
              <a:rPr lang="pt-BR" smtClean="0"/>
              <a:t>03/11/2024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BR" dirty="0" smtClean="0"/>
              <a:t>delete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ECF71-C90B-431E-8755-AA499A681F3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038177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2168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104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93393" y="1235035"/>
            <a:ext cx="7730014" cy="26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850"/>
              </a:lnSpc>
              <a:buNone/>
            </a:pPr>
            <a:r>
              <a:rPr lang="en-US" sz="5450" b="1" dirty="0" smtClean="0">
                <a:solidFill>
                  <a:srgbClr val="282824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Calculadora de Carbono: </a:t>
            </a:r>
            <a:r>
              <a:rPr lang="en-US" sz="5450" b="1" dirty="0">
                <a:solidFill>
                  <a:srgbClr val="282824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Uma Ferramenta para a Neutralidade Climática</a:t>
            </a:r>
            <a:endParaRPr lang="en-US" sz="5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93393" y="5282505"/>
            <a:ext cx="7730014" cy="2262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500"/>
              </a:lnSpc>
            </a:pPr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da informação – Unip Campus Marquês</a:t>
            </a:r>
          </a:p>
          <a:p>
            <a:pPr algn="ctr">
              <a:lnSpc>
                <a:spcPts val="2500"/>
              </a:lnSpc>
            </a:pPr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Orientador: Prof. André Muniz </a:t>
            </a:r>
          </a:p>
          <a:p>
            <a:pPr algn="ctr">
              <a:lnSpc>
                <a:spcPts val="2500"/>
              </a:lnSpc>
            </a:pPr>
            <a:endParaRPr lang="pt-BR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500"/>
              </a:lnSpc>
            </a:pPr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Anaeli Ferreira</a:t>
            </a:r>
          </a:p>
          <a:p>
            <a:pPr algn="ctr">
              <a:lnSpc>
                <a:spcPts val="2500"/>
              </a:lnSpc>
            </a:pPr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Vinicius Costa</a:t>
            </a:r>
          </a:p>
          <a:p>
            <a:pPr algn="ctr">
              <a:lnSpc>
                <a:spcPts val="2500"/>
              </a:lnSpc>
            </a:pPr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Thayná Spadari</a:t>
            </a:r>
          </a:p>
          <a:p>
            <a:pPr algn="ctr">
              <a:lnSpc>
                <a:spcPts val="2500"/>
              </a:lnSpc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Victor Rinaldi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93393" y="6656189"/>
            <a:ext cx="323136" cy="323136"/>
          </a:xfrm>
          <a:prstGeom prst="roundRect">
            <a:avLst>
              <a:gd name="adj" fmla="val 2829485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030" name="Picture 6" descr="Emissão de CO2 para gerar energia atingiu nível recorde em 2021 - Revista  Galileu | Um Só Planet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" r="11713" b="580"/>
          <a:stretch/>
        </p:blipFill>
        <p:spPr bwMode="auto">
          <a:xfrm>
            <a:off x="-1" y="0"/>
            <a:ext cx="5707118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636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393" y="1235035"/>
            <a:ext cx="7730014" cy="26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850"/>
              </a:lnSpc>
              <a:buNone/>
            </a:pPr>
            <a:r>
              <a:rPr lang="en-US" sz="5450" b="1" dirty="0">
                <a:solidFill>
                  <a:srgbClr val="282824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Calculadora de Carbono: Uma Ferramenta para a Neutralidade Climática</a:t>
            </a:r>
            <a:endParaRPr lang="en-US" sz="5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59407" y="5140616"/>
            <a:ext cx="7730014" cy="2262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b="1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O mercado de créditos de carbono tem ganhado destaque no cenário brasileiro como uma ferramenta crucial na luta contra as mudanças climáticas. Desde sua origem no Protocolo de Quioto até o momento atual, esse mecanismo tem incentivado a redução de emissões de gases de efeito estufa. A calculadora de carbono surge neste contexto como um instrumento valioso para estimar e conscientizar sobre o impacto individual e coletivo nas emissões de CO2, promovendo práticas mais sustentáveis e auxiliando na busca pela neutralidade climática.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93393" y="6656189"/>
            <a:ext cx="323136" cy="323136"/>
          </a:xfrm>
          <a:prstGeom prst="roundRect">
            <a:avLst>
              <a:gd name="adj" fmla="val 2829485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31531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065" y="696158"/>
            <a:ext cx="7727871" cy="1264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82824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Evolução do Mercado de Carbono no Brasil</a:t>
            </a:r>
            <a:endParaRPr lang="en-US" sz="3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00006" y="2263973"/>
            <a:ext cx="22860" cy="5269349"/>
          </a:xfrm>
          <a:prstGeom prst="roundRect">
            <a:avLst>
              <a:gd name="adj" fmla="val 132758"/>
            </a:avLst>
          </a:prstGeom>
          <a:solidFill>
            <a:srgbClr val="CBC5B8"/>
          </a:solidFill>
          <a:ln/>
        </p:spPr>
      </p:sp>
      <p:sp>
        <p:nvSpPr>
          <p:cNvPr id="5" name="Shape 2"/>
          <p:cNvSpPr/>
          <p:nvPr/>
        </p:nvSpPr>
        <p:spPr>
          <a:xfrm>
            <a:off x="1216164" y="2707600"/>
            <a:ext cx="708065" cy="22860"/>
          </a:xfrm>
          <a:prstGeom prst="roundRect">
            <a:avLst>
              <a:gd name="adj" fmla="val 132758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783848" y="2491502"/>
            <a:ext cx="455176" cy="455176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7" name="Text 4"/>
          <p:cNvSpPr/>
          <p:nvPr/>
        </p:nvSpPr>
        <p:spPr>
          <a:xfrm>
            <a:off x="923389" y="2567345"/>
            <a:ext cx="175974" cy="303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124194" y="2466261"/>
            <a:ext cx="3001447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1997: Protocolo de Quioto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124194" y="2903696"/>
            <a:ext cx="631174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Criação oficial do mercado de carbono, com o Brasil como signatário</a:t>
            </a: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16164" y="4075509"/>
            <a:ext cx="708065" cy="22860"/>
          </a:xfrm>
          <a:prstGeom prst="roundRect">
            <a:avLst>
              <a:gd name="adj" fmla="val 132758"/>
            </a:avLst>
          </a:prstGeom>
          <a:solidFill>
            <a:srgbClr val="CBC5B8"/>
          </a:solidFill>
          <a:ln/>
        </p:spPr>
      </p:sp>
      <p:sp>
        <p:nvSpPr>
          <p:cNvPr id="11" name="Shape 8"/>
          <p:cNvSpPr/>
          <p:nvPr/>
        </p:nvSpPr>
        <p:spPr>
          <a:xfrm>
            <a:off x="783848" y="3859411"/>
            <a:ext cx="455176" cy="455176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2" name="Text 9"/>
          <p:cNvSpPr/>
          <p:nvPr/>
        </p:nvSpPr>
        <p:spPr>
          <a:xfrm>
            <a:off x="923389" y="3935254"/>
            <a:ext cx="175974" cy="303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124194" y="3834170"/>
            <a:ext cx="3101340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2002: Ratificação Brasileira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124194" y="4271605"/>
            <a:ext cx="631174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Brasil</a:t>
            </a: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1600" b="1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reafirma participação através do Decreto Legislativo n°144</a:t>
            </a: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216164" y="5443418"/>
            <a:ext cx="708065" cy="22860"/>
          </a:xfrm>
          <a:prstGeom prst="roundRect">
            <a:avLst>
              <a:gd name="adj" fmla="val 132758"/>
            </a:avLst>
          </a:prstGeom>
          <a:solidFill>
            <a:srgbClr val="CBC5B8"/>
          </a:solidFill>
          <a:ln/>
        </p:spPr>
      </p:sp>
      <p:sp>
        <p:nvSpPr>
          <p:cNvPr id="16" name="Shape 13"/>
          <p:cNvSpPr/>
          <p:nvPr/>
        </p:nvSpPr>
        <p:spPr>
          <a:xfrm>
            <a:off x="783848" y="5227320"/>
            <a:ext cx="455176" cy="455176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923389" y="5303163"/>
            <a:ext cx="175974" cy="303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124194" y="5202079"/>
            <a:ext cx="2529007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2015: Acordo de Paris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124194" y="5639514"/>
            <a:ext cx="631174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Arial "/>
                <a:ea typeface="Lato" pitchFamily="34" charset="-122"/>
                <a:cs typeface="Lato" pitchFamily="34" charset="-120"/>
              </a:rPr>
              <a:t>Novo acordo com metas para países desenvolvidos e emergentes</a:t>
            </a: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1216164" y="6811328"/>
            <a:ext cx="708065" cy="22860"/>
          </a:xfrm>
          <a:prstGeom prst="roundRect">
            <a:avLst>
              <a:gd name="adj" fmla="val 132758"/>
            </a:avLst>
          </a:prstGeom>
          <a:solidFill>
            <a:srgbClr val="CBC5B8"/>
          </a:solidFill>
          <a:ln/>
        </p:spPr>
      </p:sp>
      <p:sp>
        <p:nvSpPr>
          <p:cNvPr id="21" name="Shape 18"/>
          <p:cNvSpPr/>
          <p:nvPr/>
        </p:nvSpPr>
        <p:spPr>
          <a:xfrm>
            <a:off x="783848" y="6595229"/>
            <a:ext cx="455176" cy="455176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22" name="Text 19"/>
          <p:cNvSpPr/>
          <p:nvPr/>
        </p:nvSpPr>
        <p:spPr>
          <a:xfrm>
            <a:off x="923389" y="6671072"/>
            <a:ext cx="175974" cy="303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2124194" y="6569988"/>
            <a:ext cx="4554379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2021: Compromisso de Reflorestamento</a:t>
            </a:r>
            <a:endParaRPr lang="en-US"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2124194" y="7007423"/>
            <a:ext cx="631174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Brasil se compromete a restaurar 12 milhões de hectares até 2030</a:t>
            </a: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626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9508" y="3615809"/>
            <a:ext cx="9772055" cy="740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Mecanismos do Mercado de Carbono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829508" y="4711898"/>
            <a:ext cx="4165878" cy="2864525"/>
          </a:xfrm>
          <a:prstGeom prst="roundRect">
            <a:avLst>
              <a:gd name="adj" fmla="val 1241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1066443" y="4948833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Comércio de Emissões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66443" y="5461278"/>
            <a:ext cx="3692009" cy="1137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Permite a compra e venda de créditos de carbono entre países e empresas.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32321" y="4711898"/>
            <a:ext cx="4165878" cy="2864525"/>
          </a:xfrm>
          <a:prstGeom prst="roundRect">
            <a:avLst>
              <a:gd name="adj" fmla="val 1241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5469255" y="4948833"/>
            <a:ext cx="333815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Implementação </a:t>
            </a:r>
            <a:r>
              <a:rPr lang="en-US" sz="2300" b="1" dirty="0" smtClean="0">
                <a:solidFill>
                  <a:srgbClr val="4A4A45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Conjunta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69255" y="5461278"/>
            <a:ext cx="3692009" cy="1137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b="1" dirty="0" smtClean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Cooperação entre países para transferência de tecnologia e recursos em troca de créditos</a:t>
            </a:r>
            <a:r>
              <a:rPr lang="en-US" sz="185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5133" y="4711898"/>
            <a:ext cx="4165878" cy="2864525"/>
          </a:xfrm>
          <a:prstGeom prst="roundRect">
            <a:avLst>
              <a:gd name="adj" fmla="val 1241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9872067" y="4948833"/>
            <a:ext cx="3692009" cy="1110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A4A45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Mecanismo de Desenvolvimento Limpo (MDL)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72067" y="6231900"/>
            <a:ext cx="3692009" cy="1137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Incentiva projetos de redução de emissões em países em desenvolvimento.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19726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O Setor Florestal Brasileiro no Mercado de Carbono</a:t>
            </a:r>
            <a:endParaRPr lang="en-US" sz="4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779877"/>
            <a:ext cx="31623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Potencial de Sequestro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412456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As florestas brasileiras, especialmente a Amazônia, atuam como grandes sumidouros de carbono, absorvendo CO2 da atmosfera.</a:t>
            </a:r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77987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Projetos REDD+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412456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O programa de Redução de Emissões por Desmatamento e Degradação Florestal gera créditos ao evitar o desmatamento.</a:t>
            </a:r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77987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Benefícios Adicionais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412456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Além da mitigação climática, os projetos florestais promovem conservação da biodiversidade e desenvolvimento sustentável</a:t>
            </a:r>
            <a:r>
              <a:rPr lang="en-US" sz="2000" b="1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9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547" y="3509367"/>
            <a:ext cx="12173903" cy="677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82824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Desafios e Oportunidades do Mercado de Carbono</a:t>
            </a:r>
            <a:endParaRPr lang="en-US" sz="4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47" y="4511635"/>
            <a:ext cx="3278267" cy="867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5241" y="5703689"/>
            <a:ext cx="2709386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Regulamentação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75241" y="6172438"/>
            <a:ext cx="2844879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Necessidade de um marco regulatório claro para o mercado de carbono no Brasil</a:t>
            </a: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814" y="4511635"/>
            <a:ext cx="3278386" cy="8670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3508" y="5703689"/>
            <a:ext cx="2709386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Monitoramento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253508" y="6172438"/>
            <a:ext cx="2844998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Implementação de sistemas robustos para verificação das reduções de emissões.</a:t>
            </a:r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511635"/>
            <a:ext cx="3278267" cy="8670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1894" y="5703689"/>
            <a:ext cx="2709386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Integração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531894" y="6172438"/>
            <a:ext cx="2844879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Envolvimento de comunidades locais, governos e investidores nos projetos</a:t>
            </a: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3467" y="4511635"/>
            <a:ext cx="3278386" cy="8670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10161" y="5703689"/>
            <a:ext cx="2709386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Inovação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0810161" y="6172438"/>
            <a:ext cx="2844998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Desenvolvimento de novas tecnologias para redução e captura de carbono.</a:t>
            </a:r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531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2313" y="212235"/>
            <a:ext cx="7419023" cy="1539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Movimentação Financeira no Mercado de Carbono</a:t>
            </a:r>
            <a:endParaRPr lang="en-US" sz="4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48889" y="2587109"/>
            <a:ext cx="7419023" cy="4966097"/>
          </a:xfrm>
          <a:prstGeom prst="roundRect">
            <a:avLst>
              <a:gd name="adj" fmla="val 744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94609" y="3521631"/>
            <a:ext cx="7388543" cy="705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0469" y="2757726"/>
            <a:ext cx="3197781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Ano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308550" y="2757726"/>
            <a:ext cx="3197781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Valor Movimentado (US$)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364129" y="3307437"/>
            <a:ext cx="7388543" cy="7050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10469" y="3462814"/>
            <a:ext cx="3197781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2006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08550" y="3462814"/>
            <a:ext cx="3197781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32 bilhões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364129" y="4012525"/>
            <a:ext cx="7388543" cy="705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0469" y="4167902"/>
            <a:ext cx="3197781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2007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08550" y="4167902"/>
            <a:ext cx="3197781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64 bilhões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364129" y="4717613"/>
            <a:ext cx="7388543" cy="7050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610469" y="4872990"/>
            <a:ext cx="3197781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2008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308550" y="4872990"/>
            <a:ext cx="3197781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126 bilhões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364129" y="5422702"/>
            <a:ext cx="7388543" cy="705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610469" y="5578078"/>
            <a:ext cx="3197781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2009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308550" y="5578078"/>
            <a:ext cx="3197781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144 bilhões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364129" y="6127790"/>
            <a:ext cx="7388543" cy="7050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610469" y="6283166"/>
            <a:ext cx="3197781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2010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0308550" y="6283166"/>
            <a:ext cx="3197781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158 bilhões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6364129" y="6832878"/>
            <a:ext cx="7388543" cy="7050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610469" y="6988254"/>
            <a:ext cx="3197781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2011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10308550" y="6988254"/>
            <a:ext cx="3197781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176 bilhões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795355"/>
            <a:ext cx="1184231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282824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Funcionamento da Calculadora de Carbono</a:t>
            </a:r>
            <a:endParaRPr lang="en-US" sz="4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4937165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5801201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Energia Elétrica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64037" y="6335078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Calcula emissões baseadas no consumo de kWh.</a:t>
            </a:r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189" y="4937165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82189" y="5801201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Transporte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4186516" y="6335078"/>
            <a:ext cx="2947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Estima emissões de diferentes meios de locomoção.</a:t>
            </a:r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342" y="4937165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0342" y="5801201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Alimentação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7500342" y="6335078"/>
            <a:ext cx="2947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b="1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Avalia o impacto dos hábitos alimentares nas emissões.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8495" y="4937165"/>
            <a:ext cx="617220" cy="6172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18495" y="5801201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Resíduos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10818495" y="6335078"/>
            <a:ext cx="2947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Considera o descarte e reciclagem no cálculo de emissões.</a:t>
            </a:r>
            <a:endParaRPr lang="en-US" sz="1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800" y="631269"/>
            <a:ext cx="7221141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Impacto e Perspectivas Futuras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28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6355913" y="1902381"/>
            <a:ext cx="18061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887289" y="1824633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Conscientização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887289" y="227337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Arial" panose="020B0604020202020204" pitchFamily="34" charset="0"/>
                <a:ea typeface="Lato" pitchFamily="34" charset="-122"/>
                <a:cs typeface="Arial" panose="020B0604020202020204" pitchFamily="34" charset="0"/>
              </a:rPr>
              <a:t>A calculadora de carbono promove a sensibilização sobre o impacto individual nas mudanças climáticas</a:t>
            </a:r>
            <a:r>
              <a:rPr lang="en-US" sz="19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2128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6355913" y="3456027"/>
            <a:ext cx="18061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6887289" y="3378279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Inovação Sustentável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887289" y="3827026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Arial'"/>
                <a:ea typeface="Lato" pitchFamily="34" charset="-122"/>
                <a:cs typeface="Lato" pitchFamily="34" charset="-120"/>
              </a:rPr>
              <a:t>O mercado de créditos de carbono incentiva o desenvolvimento de tecnologias limpas e práticas sustentáveis.</a:t>
            </a:r>
            <a:endParaRPr lang="en-US" sz="1900" dirty="0">
              <a:latin typeface="Arial'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128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3" name="Text 10"/>
          <p:cNvSpPr/>
          <p:nvPr/>
        </p:nvSpPr>
        <p:spPr>
          <a:xfrm>
            <a:off x="6355913" y="5009674"/>
            <a:ext cx="18061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6887289" y="4931926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Transição Econômica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887289" y="5380673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Arial'"/>
                <a:ea typeface="Lato" pitchFamily="34" charset="-122"/>
                <a:cs typeface="Lato" pitchFamily="34" charset="-120"/>
              </a:rPr>
              <a:t>A economia de baixo carbono ganha força, impulsionando novos modelos de negócio e investimentos verdes.</a:t>
            </a:r>
            <a:endParaRPr lang="en-US" sz="1900" dirty="0">
              <a:latin typeface="Arial'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128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6355913" y="6563320"/>
            <a:ext cx="18061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6887289" y="6485573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Arial" panose="020B0604020202020204" pitchFamily="34" charset="0"/>
                <a:ea typeface="Lato Bold" pitchFamily="34" charset="-122"/>
                <a:cs typeface="Arial" panose="020B0604020202020204" pitchFamily="34" charset="0"/>
              </a:rPr>
              <a:t>Cooperação Global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887289" y="693431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900" dirty="0">
                <a:solidFill>
                  <a:srgbClr val="4A4A45"/>
                </a:solidFill>
                <a:latin typeface="Arial "/>
                <a:ea typeface="Lato" pitchFamily="34" charset="-122"/>
                <a:cs typeface="Lato" pitchFamily="34" charset="-120"/>
              </a:rPr>
              <a:t>O mercado de carbono fortalece a colaboração internacional na luta contra as mudanças climáticas.</a:t>
            </a:r>
            <a:endParaRPr lang="en-US" sz="1900" dirty="0">
              <a:latin typeface="Arial 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63</TotalTime>
  <Words>531</Words>
  <Application>Microsoft Office PowerPoint</Application>
  <PresentationFormat>Personalizar</PresentationFormat>
  <Paragraphs>83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Lato</vt:lpstr>
      <vt:lpstr>Arial'</vt:lpstr>
      <vt:lpstr>Arial</vt:lpstr>
      <vt:lpstr>Lato Bold</vt:lpstr>
      <vt:lpstr>Arial 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ANAELI</cp:lastModifiedBy>
  <cp:revision>10</cp:revision>
  <dcterms:created xsi:type="dcterms:W3CDTF">2024-11-02T22:32:31Z</dcterms:created>
  <dcterms:modified xsi:type="dcterms:W3CDTF">2024-11-03T17:43:39Z</dcterms:modified>
</cp:coreProperties>
</file>